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handoutMasterIdLst>
    <p:handoutMasterId r:id="rId49"/>
  </p:handoutMasterIdLst>
  <p:sldIdLst>
    <p:sldId id="256" r:id="rId5"/>
    <p:sldId id="337" r:id="rId6"/>
    <p:sldId id="324" r:id="rId7"/>
    <p:sldId id="323" r:id="rId8"/>
    <p:sldId id="356" r:id="rId9"/>
    <p:sldId id="359" r:id="rId10"/>
    <p:sldId id="300" r:id="rId11"/>
    <p:sldId id="339" r:id="rId12"/>
    <p:sldId id="357" r:id="rId13"/>
    <p:sldId id="362" r:id="rId14"/>
    <p:sldId id="314" r:id="rId15"/>
    <p:sldId id="360" r:id="rId16"/>
    <p:sldId id="310" r:id="rId17"/>
    <p:sldId id="318" r:id="rId18"/>
    <p:sldId id="325" r:id="rId19"/>
    <p:sldId id="309" r:id="rId20"/>
    <p:sldId id="342" r:id="rId21"/>
    <p:sldId id="305" r:id="rId22"/>
    <p:sldId id="320" r:id="rId23"/>
    <p:sldId id="326" r:id="rId24"/>
    <p:sldId id="327" r:id="rId25"/>
    <p:sldId id="335" r:id="rId26"/>
    <p:sldId id="345" r:id="rId27"/>
    <p:sldId id="321" r:id="rId28"/>
    <p:sldId id="334" r:id="rId29"/>
    <p:sldId id="316" r:id="rId30"/>
    <p:sldId id="361" r:id="rId31"/>
    <p:sldId id="330" r:id="rId32"/>
    <p:sldId id="282" r:id="rId33"/>
    <p:sldId id="328" r:id="rId34"/>
    <p:sldId id="307" r:id="rId35"/>
    <p:sldId id="351" r:id="rId36"/>
    <p:sldId id="353" r:id="rId37"/>
    <p:sldId id="354" r:id="rId38"/>
    <p:sldId id="329" r:id="rId39"/>
    <p:sldId id="358" r:id="rId40"/>
    <p:sldId id="332" r:id="rId41"/>
    <p:sldId id="275" r:id="rId42"/>
    <p:sldId id="331" r:id="rId43"/>
    <p:sldId id="333" r:id="rId44"/>
    <p:sldId id="336" r:id="rId45"/>
    <p:sldId id="355" r:id="rId46"/>
    <p:sldId id="2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12/13/2023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Think of shipping containers on a boat.</a:t>
            </a:r>
          </a:p>
          <a:p>
            <a:pPr algn="l"/>
            <a:r>
              <a:rPr lang="en-US" sz="1200" dirty="0"/>
              <a:t>A shipping container is like a Docker container.</a:t>
            </a:r>
          </a:p>
          <a:p>
            <a:pPr algn="l"/>
            <a:r>
              <a:rPr lang="en-US" sz="1200" dirty="0"/>
              <a:t>A port is a facility that will load/unload, manage, move, inventory, and handle shipping and movement logistics. This is Kubernetes.</a:t>
            </a:r>
          </a:p>
          <a:p>
            <a:pPr algn="l"/>
            <a:r>
              <a:rPr lang="en-US" sz="1200" dirty="0"/>
              <a:t>Containers are horses and Kubernetes is the Ranch managing those horses.</a:t>
            </a:r>
          </a:p>
          <a:p>
            <a:pPr algn="l"/>
            <a:r>
              <a:rPr lang="en-US" sz="1200" dirty="0"/>
              <a:t>You decide how many horses in the ranch and the Ranch Manager will make sure to keep that many</a:t>
            </a:r>
          </a:p>
          <a:p>
            <a:pPr algn="l"/>
            <a:r>
              <a:rPr lang="en-US" sz="1200" dirty="0"/>
              <a:t>horses there at all times. They can also bring other horses from other ranches if one dies to make sure they always have exact amount of horses you specified</a:t>
            </a:r>
          </a:p>
          <a:p>
            <a:pPr algn="l"/>
            <a:endParaRPr lang="en-US" sz="1200" dirty="0"/>
          </a:p>
          <a:p>
            <a:pPr algn="l"/>
            <a:r>
              <a:rPr lang="en-US" sz="1200" dirty="0"/>
              <a:t>Kubernetes automates a lot of the cloud set and forget stuff. How do you have redundancy’s. Tell </a:t>
            </a:r>
            <a:r>
              <a:rPr lang="en-US" sz="1200" dirty="0" err="1"/>
              <a:t>kubernetes</a:t>
            </a:r>
            <a:r>
              <a:rPr lang="en-US" sz="1200" dirty="0"/>
              <a:t> I want 3 of these boom you have three. What’s underneath? Maybe docker. Instead of you doing the scripting </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36</a:t>
            </a:fld>
            <a:endParaRPr lang="en-US" dirty="0"/>
          </a:p>
        </p:txBody>
      </p:sp>
    </p:spTree>
    <p:extLst>
      <p:ext uri="{BB962C8B-B14F-4D97-AF65-F5344CB8AC3E}">
        <p14:creationId xmlns:p14="http://schemas.microsoft.com/office/powerpoint/2010/main" val="223685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38</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8029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181750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19</a:t>
            </a:fld>
            <a:endParaRPr lang="en-US" dirty="0"/>
          </a:p>
        </p:txBody>
      </p:sp>
    </p:spTree>
    <p:extLst>
      <p:ext uri="{BB962C8B-B14F-4D97-AF65-F5344CB8AC3E}">
        <p14:creationId xmlns:p14="http://schemas.microsoft.com/office/powerpoint/2010/main" val="264284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fld id="{34AD81E7-8DF5-4061-8848-D59F1E3C0401}" type="datetime1">
              <a:rPr lang="en-US" smtClean="0"/>
              <a:t>12/13/2023</a:t>
            </a:fld>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12/13/2023</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fld id="{FDD73802-17B3-4BA8-B121-41233428A4A0}" type="datetime1">
              <a:rPr lang="en-US" smtClean="0"/>
              <a:t>12/13/2023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fld id="{2B0C1EEC-B27C-496E-8452-FC8A35B2AAE0}" type="datetime1">
              <a:rPr lang="en-US" smtClean="0"/>
              <a:t>12/13/2023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45707A8A-4D4F-422D-AC24-E04147260A34}" type="datetime1">
              <a:rPr lang="en-US" smtClean="0"/>
              <a:t>12/13/2023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BB9E3680-6F0D-48CE-9DA0-DED3101D4047}" type="datetime1">
              <a:rPr lang="en-US" smtClean="0"/>
              <a:t>12/13/2023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fld id="{5C0F40CD-7A7E-4224-B71D-D88D7078F507}" type="datetime1">
              <a:rPr lang="en-US" smtClean="0"/>
              <a:t>12/13/2023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D6BACF57-1234-4D06-8F28-E6497DDE20E8}" type="datetime1">
              <a:rPr lang="en-US" smtClean="0"/>
              <a:t>12/13/2023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12/13/2023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808D4CDF-1918-4F7C-AFDC-71186C90099B}" type="datetime1">
              <a:rPr lang="en-US" smtClean="0"/>
              <a:t>12/13/2023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881D7E0E-4168-4E15-818F-C9694B972C60}" type="datetime1">
              <a:rPr lang="en-US" smtClean="0"/>
              <a:t>12/13/2023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12/13/2023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502EBC1-D8AF-4BE7-898B-C47988F77CCA}" type="datetime1">
              <a:rPr lang="en-US" smtClean="0"/>
              <a:t>12/13/2023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0B46A3AD-D0A3-470C-8382-D2118F371BCB}" type="datetime1">
              <a:rPr lang="en-US" smtClean="0"/>
              <a:t>12/13/2023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12BC9E71-C93A-4EC1-B924-C77C2D392561}" type="datetime1">
              <a:rPr lang="en-US" smtClean="0"/>
              <a:t>12/13/2023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18DA744C-CB4C-4581-8D7B-293D73A7E20D}" type="datetime1">
              <a:rPr lang="en-US" smtClean="0"/>
              <a:t>12/13/2023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fld id="{9D22EE96-01E5-4018-8AB3-88B72B106E28}" type="datetime1">
              <a:rPr lang="en-US" smtClean="0"/>
              <a:t>12/13/2023</a:t>
            </a:fld>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549C763B-D199-4B29-8684-FCD8BB826332}" type="datetime1">
              <a:rPr lang="en-US" smtClean="0"/>
              <a:t>12/13/2023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fld id="{46139E3C-B39C-4AC3-AA98-52660B0B2296}" type="datetime1">
              <a:rPr lang="en-US" smtClean="0"/>
              <a:t>12/13/2023</a:t>
            </a:fld>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fld id="{DD57CA60-7330-4C49-8962-8BF1C93D8311}" type="datetime1">
              <a:rPr lang="en-US" smtClean="0"/>
              <a:t>12/13/2023</a:t>
            </a:fld>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fld id="{472C2BE7-5302-4010-B139-446D811093F8}" type="datetime1">
              <a:rPr lang="en-US" smtClean="0"/>
              <a:t>12/13/2023</a:t>
            </a:fld>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580198" y="1597727"/>
            <a:ext cx="9050700" cy="1379700"/>
          </a:xfrm>
          <a:prstGeom prst="rect">
            <a:avLst/>
          </a:prstGeom>
          <a:noFill/>
          <a:ln>
            <a:noFill/>
          </a:ln>
        </p:spPr>
        <p:txBody>
          <a:bodyPr spcFirstLastPara="1" wrap="square" lIns="45713" tIns="45713" rIns="45713" bIns="45713" anchor="t" anchorCtr="0">
            <a:noAutofit/>
          </a:bodyPr>
          <a:lstStyle/>
          <a:p>
            <a:pPr marL="317500" lvl="0" indent="-111125" algn="l" rtl="0">
              <a:spcBef>
                <a:spcPts val="2950"/>
              </a:spcBef>
              <a:spcAft>
                <a:spcPts val="0"/>
              </a:spcAft>
              <a:buNone/>
            </a:pPr>
            <a:endParaRPr sz="26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601675" y="2124575"/>
            <a:ext cx="4417500" cy="517034"/>
          </a:xfrm>
          <a:prstGeom prst="rect">
            <a:avLst/>
          </a:prstGeom>
        </p:spPr>
        <p:txBody>
          <a:bodyPr spcFirstLastPara="1" wrap="square" lIns="91425" tIns="91425" rIns="91425" bIns="91425" anchor="t" anchorCtr="0">
            <a:spAutoFit/>
          </a:bodyPr>
          <a:lstStyle>
            <a:lvl1pPr marL="228600" lvl="0"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1pPr>
            <a:lvl2pPr marL="457200" lvl="1"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2pPr>
            <a:lvl3pPr marL="685800" lvl="2"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3pPr>
            <a:lvl4pPr marL="914400" lvl="3"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4pPr>
            <a:lvl5pPr marL="1143000" lvl="4"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5pPr>
            <a:lvl6pPr marL="1371600" lvl="5"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6pPr>
            <a:lvl7pPr marL="1600200" lvl="6"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7pPr>
            <a:lvl8pPr marL="1828800" lvl="7"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8pPr>
            <a:lvl9pPr marL="2057400" lvl="8"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463525" y="645063"/>
            <a:ext cx="4693800" cy="1136384"/>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4650">
                <a:solidFill>
                  <a:schemeClr val="dk1"/>
                </a:solidFill>
                <a:latin typeface="Google Sans"/>
                <a:ea typeface="Google Sans"/>
                <a:cs typeface="Google Sans"/>
                <a:sym typeface="Google Sans"/>
              </a:defRPr>
            </a:lvl1pPr>
            <a:lvl2pPr lvl="1" rtl="0">
              <a:spcBef>
                <a:spcPts val="0"/>
              </a:spcBef>
              <a:spcAft>
                <a:spcPts val="0"/>
              </a:spcAft>
              <a:buNone/>
              <a:defRPr sz="4650">
                <a:latin typeface="Google Sans"/>
                <a:ea typeface="Google Sans"/>
                <a:cs typeface="Google Sans"/>
                <a:sym typeface="Google Sans"/>
              </a:defRPr>
            </a:lvl2pPr>
            <a:lvl3pPr lvl="2" rtl="0">
              <a:spcBef>
                <a:spcPts val="0"/>
              </a:spcBef>
              <a:spcAft>
                <a:spcPts val="0"/>
              </a:spcAft>
              <a:buNone/>
              <a:defRPr sz="4650">
                <a:latin typeface="Google Sans"/>
                <a:ea typeface="Google Sans"/>
                <a:cs typeface="Google Sans"/>
                <a:sym typeface="Google Sans"/>
              </a:defRPr>
            </a:lvl3pPr>
            <a:lvl4pPr lvl="3" rtl="0">
              <a:spcBef>
                <a:spcPts val="0"/>
              </a:spcBef>
              <a:spcAft>
                <a:spcPts val="0"/>
              </a:spcAft>
              <a:buNone/>
              <a:defRPr sz="4650">
                <a:latin typeface="Google Sans"/>
                <a:ea typeface="Google Sans"/>
                <a:cs typeface="Google Sans"/>
                <a:sym typeface="Google Sans"/>
              </a:defRPr>
            </a:lvl4pPr>
            <a:lvl5pPr lvl="4" rtl="0">
              <a:spcBef>
                <a:spcPts val="0"/>
              </a:spcBef>
              <a:spcAft>
                <a:spcPts val="0"/>
              </a:spcAft>
              <a:buNone/>
              <a:defRPr sz="4650">
                <a:latin typeface="Google Sans"/>
                <a:ea typeface="Google Sans"/>
                <a:cs typeface="Google Sans"/>
                <a:sym typeface="Google Sans"/>
              </a:defRPr>
            </a:lvl5pPr>
            <a:lvl6pPr lvl="5" rtl="0">
              <a:spcBef>
                <a:spcPts val="0"/>
              </a:spcBef>
              <a:spcAft>
                <a:spcPts val="0"/>
              </a:spcAft>
              <a:buNone/>
              <a:defRPr sz="4650">
                <a:latin typeface="Google Sans"/>
                <a:ea typeface="Google Sans"/>
                <a:cs typeface="Google Sans"/>
                <a:sym typeface="Google Sans"/>
              </a:defRPr>
            </a:lvl6pPr>
            <a:lvl7pPr lvl="6" rtl="0">
              <a:spcBef>
                <a:spcPts val="0"/>
              </a:spcBef>
              <a:spcAft>
                <a:spcPts val="0"/>
              </a:spcAft>
              <a:buNone/>
              <a:defRPr sz="4650">
                <a:latin typeface="Google Sans"/>
                <a:ea typeface="Google Sans"/>
                <a:cs typeface="Google Sans"/>
                <a:sym typeface="Google Sans"/>
              </a:defRPr>
            </a:lvl7pPr>
            <a:lvl8pPr lvl="7" rtl="0">
              <a:spcBef>
                <a:spcPts val="0"/>
              </a:spcBef>
              <a:spcAft>
                <a:spcPts val="0"/>
              </a:spcAft>
              <a:buNone/>
              <a:defRPr sz="4650">
                <a:latin typeface="Google Sans"/>
                <a:ea typeface="Google Sans"/>
                <a:cs typeface="Google Sans"/>
                <a:sym typeface="Google Sans"/>
              </a:defRPr>
            </a:lvl8pPr>
            <a:lvl9pPr lvl="8" rtl="0">
              <a:spcBef>
                <a:spcPts val="0"/>
              </a:spcBef>
              <a:spcAft>
                <a:spcPts val="0"/>
              </a:spcAft>
              <a:buNone/>
              <a:defRPr sz="465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563575" y="1517638"/>
            <a:ext cx="4417500" cy="517034"/>
          </a:xfrm>
          <a:prstGeom prst="rect">
            <a:avLst/>
          </a:prstGeom>
        </p:spPr>
        <p:txBody>
          <a:bodyPr spcFirstLastPara="1" wrap="square" lIns="91425" tIns="91425" rIns="91425" bIns="91425" anchor="t" anchorCtr="0">
            <a:spAutoFit/>
          </a:bodyPr>
          <a:lstStyle>
            <a:lvl1pPr lvl="0" rtl="0">
              <a:spcBef>
                <a:spcPts val="0"/>
              </a:spcBef>
              <a:spcAft>
                <a:spcPts val="0"/>
              </a:spcAft>
              <a:buNone/>
              <a:defRPr sz="24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6131488" y="6075"/>
            <a:ext cx="606045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13959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A7FF104C-E64F-43E2-84D9-239FDC4A824C}" type="datetime1">
              <a:rPr lang="en-US" smtClean="0"/>
              <a:t>12/13/2023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D18ADBE0-7A59-4896-9785-20F797381739}" type="datetime1">
              <a:rPr lang="en-US" smtClean="0"/>
              <a:t>12/13/2023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fld id="{67AA5BCF-9798-4797-AB52-1F34D97E386F}" type="datetime1">
              <a:rPr lang="en-US" smtClean="0"/>
              <a:t>12/13/2023</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F6EB27FB-054A-4E7E-B3EA-FE6D760DFE84}" type="datetime1">
              <a:rPr lang="en-US" smtClean="0"/>
              <a:t>12/13/2023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fld id="{9CA50CB6-6F0D-48FD-B619-7221080AD6D2}" type="datetime1">
              <a:rPr lang="en-US" smtClean="0"/>
              <a:t>12/13/2023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C0559A8E-6DCD-4D08-A9B3-2CB41178B924}" type="datetime1">
              <a:rPr lang="en-US" smtClean="0"/>
              <a:t>12/13/2023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fld id="{034952D6-FD5F-44DD-BCF9-19C049644F67}" type="datetime1">
              <a:rPr lang="en-US" smtClean="0"/>
              <a:t>12/13/2023</a:t>
            </a:fld>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 id="2147483692" r:id="rId29"/>
  </p:sldLayoutIdLst>
  <p:hf sldNum="0" hdr="0" ftr="0" dt="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7.xml"/><Relationship Id="rId4" Type="http://schemas.openxmlformats.org/officeDocument/2006/relationships/image" Target="../media/image27.sv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52.gif"/></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en.wikipedia.org/wiki/Structure_and_Interpretation_of_Computer_Progra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Integrating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32500" lnSpcReduction="20000"/>
          </a:bodyPr>
          <a:lstStyle/>
          <a:p>
            <a:endParaRPr lang="en-US" dirty="0"/>
          </a:p>
          <a:p>
            <a:r>
              <a:rPr lang="en-US" sz="2600" b="1" dirty="0"/>
              <a:t>                                              </a:t>
            </a:r>
            <a:r>
              <a:rPr lang="en-US" sz="8600" dirty="0">
                <a:solidFill>
                  <a:srgbClr val="6F7287"/>
                </a:solidFill>
                <a:latin typeface="Neue Plak"/>
                <a:ea typeface="+mj-ea"/>
                <a:cs typeface="+mj-cs"/>
              </a:rPr>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bitrate? What is the difference between CBR and VBR? | by Elecard  Company | Medium">
            <a:extLst>
              <a:ext uri="{FF2B5EF4-FFF2-40B4-BE49-F238E27FC236}">
                <a16:creationId xmlns:a16="http://schemas.microsoft.com/office/drawing/2014/main" id="{77E5E85E-6E01-9EC4-09EA-5EE458F6B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50" y="1964373"/>
            <a:ext cx="62103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317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09" y="1823714"/>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7406640" y="3227145"/>
            <a:ext cx="4551680" cy="3447098"/>
          </a:xfrm>
          <a:prstGeom prst="rect">
            <a:avLst/>
          </a:prstGeom>
          <a:noFill/>
        </p:spPr>
        <p:txBody>
          <a:bodyPr wrap="square" rtlCol="0">
            <a:spAutoFit/>
          </a:bodyPr>
          <a:lstStyle/>
          <a:p>
            <a:r>
              <a:rPr lang="en-US" sz="2800" b="1" dirty="0"/>
              <a:t>Goal</a:t>
            </a:r>
            <a:r>
              <a:rPr lang="en-US" sz="2800" dirty="0"/>
              <a:t> </a:t>
            </a:r>
          </a:p>
          <a:p>
            <a:endParaRPr lang="en-US" sz="2800" dirty="0"/>
          </a:p>
          <a:p>
            <a:r>
              <a:rPr lang="en-US" sz="2400" dirty="0"/>
              <a:t>Determine the species of a penguin</a:t>
            </a:r>
          </a:p>
          <a:p>
            <a:r>
              <a:rPr lang="en-US" sz="2400" dirty="0"/>
              <a:t>Parameters :</a:t>
            </a:r>
          </a:p>
          <a:p>
            <a:r>
              <a:rPr lang="en-US" sz="2400" dirty="0"/>
              <a:t>• Culmen length </a:t>
            </a:r>
          </a:p>
          <a:p>
            <a:r>
              <a:rPr lang="en-US" sz="2400" dirty="0"/>
              <a:t>• Culmen depth </a:t>
            </a:r>
          </a:p>
          <a:p>
            <a:r>
              <a:rPr lang="en-US" sz="2400" dirty="0"/>
              <a:t>• Flipper length </a:t>
            </a:r>
          </a:p>
          <a:p>
            <a:r>
              <a:rPr lang="en-US" sz="24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0989" y="1491626"/>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694619-5EDD-A9C1-553A-AD7D9E92449D}"/>
              </a:ext>
            </a:extLst>
          </p:cNvPr>
          <p:cNvPicPr>
            <a:picLocks noChangeAspect="1"/>
          </p:cNvPicPr>
          <p:nvPr/>
        </p:nvPicPr>
        <p:blipFill>
          <a:blip r:embed="rId2"/>
          <a:stretch>
            <a:fillRect/>
          </a:stretch>
        </p:blipFill>
        <p:spPr>
          <a:xfrm>
            <a:off x="1107440" y="0"/>
            <a:ext cx="9144000" cy="6858000"/>
          </a:xfrm>
          <a:prstGeom prst="rect">
            <a:avLst/>
          </a:prstGeom>
        </p:spPr>
      </p:pic>
    </p:spTree>
    <p:extLst>
      <p:ext uri="{BB962C8B-B14F-4D97-AF65-F5344CB8AC3E}">
        <p14:creationId xmlns:p14="http://schemas.microsoft.com/office/powerpoint/2010/main" val="195279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Tree>
    <p:extLst>
      <p:ext uri="{BB962C8B-B14F-4D97-AF65-F5344CB8AC3E}">
        <p14:creationId xmlns:p14="http://schemas.microsoft.com/office/powerpoint/2010/main" val="307018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1129253" y="1327338"/>
            <a:ext cx="9326506" cy="5064642"/>
          </a:xfrm>
        </p:spPr>
      </p:pic>
      <p:sp>
        <p:nvSpPr>
          <p:cNvPr id="2" name="Rectangle 1">
            <a:extLst>
              <a:ext uri="{FF2B5EF4-FFF2-40B4-BE49-F238E27FC236}">
                <a16:creationId xmlns:a16="http://schemas.microsoft.com/office/drawing/2014/main" id="{44C15FBD-981F-8F98-82EE-B059893B5953}"/>
              </a:ext>
            </a:extLst>
          </p:cNvPr>
          <p:cNvSpPr/>
          <p:nvPr/>
        </p:nvSpPr>
        <p:spPr>
          <a:xfrm>
            <a:off x="1586453" y="4689431"/>
            <a:ext cx="9148086" cy="17127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900"/>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9800" y="363635"/>
            <a:ext cx="457200" cy="4572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007219" y="186629"/>
            <a:ext cx="7348654" cy="811213"/>
          </a:xfrm>
        </p:spPr>
        <p:txBody>
          <a:bodyPr>
            <a:normAutofit/>
          </a:bodyPr>
          <a:lstStyle/>
          <a:p>
            <a:r>
              <a:rPr lang="en-US" sz="3600" dirty="0"/>
              <a:t>Don’t Overwhelm the user!</a:t>
            </a:r>
            <a:endParaRPr lang="en-CA" sz="3600" dirty="0"/>
          </a:p>
        </p:txBody>
      </p:sp>
    </p:spTree>
    <p:extLst>
      <p:ext uri="{BB962C8B-B14F-4D97-AF65-F5344CB8AC3E}">
        <p14:creationId xmlns:p14="http://schemas.microsoft.com/office/powerpoint/2010/main" val="139305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
        <p:nvSpPr>
          <p:cNvPr id="2" name="Title 1">
            <a:extLst>
              <a:ext uri="{FF2B5EF4-FFF2-40B4-BE49-F238E27FC236}">
                <a16:creationId xmlns:a16="http://schemas.microsoft.com/office/drawing/2014/main" id="{D15EF8AB-FF69-ACB3-6F38-25807A7E3274}"/>
              </a:ext>
            </a:extLst>
          </p:cNvPr>
          <p:cNvSpPr txBox="1">
            <a:spLocks/>
          </p:cNvSpPr>
          <p:nvPr/>
        </p:nvSpPr>
        <p:spPr>
          <a:xfrm>
            <a:off x="2007219" y="186629"/>
            <a:ext cx="7348654" cy="811213"/>
          </a:xfrm>
          <a:prstGeom prst="rect">
            <a:avLst/>
          </a:prstGeom>
          <a:solidFill>
            <a:schemeClr val="accent3">
              <a:alpha val="90000"/>
            </a:schemeClr>
          </a:solidFill>
        </p:spPr>
        <p:txBody>
          <a:bodyPr vert="horz" lIns="1371600" tIns="0" rIns="91440" bIns="0" rtlCol="0" anchor="ctr">
            <a:normAutofit/>
          </a:bodyPr>
          <a:lstStyle>
            <a:lvl1pPr algn="ct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r>
              <a:rPr lang="en-US" sz="3600" dirty="0"/>
              <a:t>Don’t Overwhelm the user!</a:t>
            </a:r>
            <a:endParaRPr lang="en-CA" sz="3600" dirty="0"/>
          </a:p>
        </p:txBody>
      </p:sp>
    </p:spTree>
    <p:extLst>
      <p:ext uri="{BB962C8B-B14F-4D97-AF65-F5344CB8AC3E}">
        <p14:creationId xmlns:p14="http://schemas.microsoft.com/office/powerpoint/2010/main" val="4001485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891048" y="346875"/>
            <a:ext cx="9521218" cy="5643826"/>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850014" y="1013702"/>
            <a:ext cx="2462623" cy="3114292"/>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905" y="1013702"/>
            <a:ext cx="3918652"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990" y="4900613"/>
            <a:ext cx="1295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231" y="4926806"/>
            <a:ext cx="776288" cy="14716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6258" y="4926806"/>
            <a:ext cx="1432757"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991" y="2723272"/>
            <a:ext cx="3657600" cy="191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2486722" y="235377"/>
            <a:ext cx="7434840" cy="707886"/>
          </a:xfrm>
          <a:prstGeom prst="rect">
            <a:avLst/>
          </a:prstGeom>
          <a:noFill/>
        </p:spPr>
        <p:txBody>
          <a:bodyPr wrap="square">
            <a:spAutoFit/>
          </a:bodyPr>
          <a:lstStyle/>
          <a:p>
            <a:pPr algn="l"/>
            <a:r>
              <a:rPr lang="en-CA" sz="4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8768D7-CE3D-AE6A-2618-3298D4DA49C4}"/>
              </a:ext>
            </a:extLst>
          </p:cNvPr>
          <p:cNvSpPr txBox="1"/>
          <p:nvPr/>
        </p:nvSpPr>
        <p:spPr>
          <a:xfrm>
            <a:off x="3048000" y="2690336"/>
            <a:ext cx="6096000" cy="1477328"/>
          </a:xfrm>
          <a:prstGeom prst="rect">
            <a:avLst/>
          </a:prstGeom>
          <a:noFill/>
        </p:spPr>
        <p:txBody>
          <a:bodyPr wrap="square">
            <a:spAutoFit/>
          </a:bodyPr>
          <a:lstStyle/>
          <a:p>
            <a:pPr marL="0" lvl="0" indent="0" algn="l" rtl="0">
              <a:spcBef>
                <a:spcPts val="0"/>
              </a:spcBef>
              <a:spcAft>
                <a:spcPts val="0"/>
              </a:spcAft>
              <a:buNone/>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p:txBody>
      </p:sp>
    </p:spTree>
    <p:extLst>
      <p:ext uri="{BB962C8B-B14F-4D97-AF65-F5344CB8AC3E}">
        <p14:creationId xmlns:p14="http://schemas.microsoft.com/office/powerpoint/2010/main" val="847444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EC742D-E8C2-DA14-ABD7-EAE81BAF8A47}"/>
              </a:ext>
            </a:extLst>
          </p:cNvPr>
          <p:cNvSpPr>
            <a:spLocks noGrp="1"/>
          </p:cNvSpPr>
          <p:nvPr>
            <p:ph type="body" sz="quarter" idx="24"/>
          </p:nvPr>
        </p:nvSpPr>
        <p:spPr/>
        <p:txBody>
          <a:bodyPr/>
          <a:lstStyle/>
          <a:p>
            <a:endParaRPr lang="en-CA"/>
          </a:p>
        </p:txBody>
      </p:sp>
      <p:sp>
        <p:nvSpPr>
          <p:cNvPr id="8" name="Text Placeholder 7">
            <a:extLst>
              <a:ext uri="{FF2B5EF4-FFF2-40B4-BE49-F238E27FC236}">
                <a16:creationId xmlns:a16="http://schemas.microsoft.com/office/drawing/2014/main" id="{D0C6AE79-2773-C6AD-2DE4-5427E74DD7A9}"/>
              </a:ext>
            </a:extLst>
          </p:cNvPr>
          <p:cNvSpPr>
            <a:spLocks noGrp="1"/>
          </p:cNvSpPr>
          <p:nvPr>
            <p:ph type="body" sz="quarter" idx="25"/>
          </p:nvPr>
        </p:nvSpPr>
        <p:spPr/>
        <p:txBody>
          <a:bodyPr/>
          <a:lstStyle/>
          <a:p>
            <a:endParaRPr lang="en-CA" dirty="0"/>
          </a:p>
        </p:txBody>
      </p:sp>
      <p:pic>
        <p:nvPicPr>
          <p:cNvPr id="2052" name="Picture 4" descr="Home, home on the range: Installing Kubernetes using Rancher 2.0">
            <a:extLst>
              <a:ext uri="{FF2B5EF4-FFF2-40B4-BE49-F238E27FC236}">
                <a16:creationId xmlns:a16="http://schemas.microsoft.com/office/drawing/2014/main" id="{8C787569-B7A7-C77F-B8D1-2D4E49EC4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812"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9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0"/>
            <a:ext cx="6829108" cy="3872735"/>
          </a:xfrm>
        </p:spPr>
        <p:txBody>
          <a:bodyPr vert="horz" lIns="91440" tIns="45720" rIns="91440" bIns="45720" rtlCol="0" anchor="t">
            <a:noAutofit/>
          </a:bodyPr>
          <a:lstStyle/>
          <a:p>
            <a:pPr marL="285750" indent="-285750">
              <a:buFont typeface="Arial" panose="020B0604020202020204" pitchFamily="34" charset="0"/>
              <a:buChar char="•"/>
            </a:pPr>
            <a:r>
              <a:rPr lang="en-US" sz="1500"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sz="1500" dirty="0"/>
              <a:t>For educational purposes, deepfakes can be used to imitate teachers or bring back historical figures.</a:t>
            </a:r>
          </a:p>
          <a:p>
            <a:pPr marL="285750" indent="-285750">
              <a:buFont typeface="Arial" panose="020B0604020202020204" pitchFamily="34" charset="0"/>
              <a:buChar char="•"/>
            </a:pPr>
            <a:r>
              <a:rPr lang="en-US" sz="1500" dirty="0"/>
              <a:t> In film, the accessible nature of deepfakes means that independent creators without huge budgets can create their art. </a:t>
            </a:r>
          </a:p>
          <a:p>
            <a:pPr marL="285750" indent="-285750">
              <a:buFont typeface="Arial" panose="020B0604020202020204" pitchFamily="34" charset="0"/>
              <a:buChar char="•"/>
            </a:pPr>
            <a:r>
              <a:rPr lang="en-US" sz="1500" dirty="0"/>
              <a:t>Online shoppers trying on clothes in virtual fitting rooms, for dynamic museum dioramas and for actors hoping to speak multiple languages in international movie releases.</a:t>
            </a:r>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518" y="1209906"/>
            <a:ext cx="4876800" cy="37481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55" y="1005841"/>
            <a:ext cx="5077027" cy="5567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00580"/>
            <a:ext cx="10058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1066800" y="0"/>
            <a:ext cx="8995472" cy="1446245"/>
          </a:xfrm>
        </p:spPr>
        <p:txBody>
          <a:bodyPr anchor="ctr"/>
          <a:lstStyle/>
          <a:p>
            <a:pPr algn="l"/>
            <a:r>
              <a:rPr lang="en-CA" b="1" i="0" dirty="0">
                <a:solidFill>
                  <a:srgbClr val="0A1120"/>
                </a:solidFill>
                <a:effectLst/>
                <a:latin typeface="Inter"/>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5545574" y="6492240"/>
            <a:ext cx="10058399" cy="369332"/>
          </a:xfrm>
          <a:prstGeom prst="rect">
            <a:avLst/>
          </a:prstGeom>
          <a:noFill/>
        </p:spPr>
        <p:txBody>
          <a:bodyPr wrap="square" rtlCol="0">
            <a:spAutoFit/>
          </a:bodyPr>
          <a:lstStyle/>
          <a:p>
            <a:r>
              <a:rPr lang="en-CA"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211422E-C172-738D-F0B2-0096D0852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88" y="1500986"/>
            <a:ext cx="4352054" cy="4038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the Wernicke-Geschwind model? — Brain Stuff">
            <a:extLst>
              <a:ext uri="{FF2B5EF4-FFF2-40B4-BE49-F238E27FC236}">
                <a16:creationId xmlns:a16="http://schemas.microsoft.com/office/drawing/2014/main" id="{F8C7283F-21E4-3082-D1D1-BF331DF22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98" y="1913950"/>
            <a:ext cx="3734394" cy="303010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921718" y="295325"/>
            <a:ext cx="10630946" cy="800179"/>
          </a:xfrm>
          <a:prstGeom prst="rect">
            <a:avLst/>
          </a:prstGeom>
        </p:spPr>
        <p:txBody>
          <a:bodyPr spcFirstLastPara="1" vert="horz" wrap="square" lIns="121900" tIns="121900" rIns="121900" bIns="121900" rtlCol="0" anchor="t" anchorCtr="0">
            <a:spAutoFit/>
          </a:bodyPr>
          <a:lstStyle/>
          <a:p>
            <a:r>
              <a:rPr lang="en-US" sz="4000" dirty="0"/>
              <a:t>Human attention</a:t>
            </a:r>
            <a:endParaRPr lang="en-US" dirty="0"/>
          </a:p>
        </p:txBody>
      </p:sp>
    </p:spTree>
    <p:extLst>
      <p:ext uri="{BB962C8B-B14F-4D97-AF65-F5344CB8AC3E}">
        <p14:creationId xmlns:p14="http://schemas.microsoft.com/office/powerpoint/2010/main" val="2723691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Show, Don’t Tell</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 By telling, you simply inform the reader, presenting them with factual statements, while by showing, a more intimate connection is being created</a:t>
            </a:r>
          </a:p>
        </p:txBody>
      </p:sp>
    </p:spTree>
    <p:extLst>
      <p:ext uri="{BB962C8B-B14F-4D97-AF65-F5344CB8AC3E}">
        <p14:creationId xmlns:p14="http://schemas.microsoft.com/office/powerpoint/2010/main" val="357420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Tell, Don’t Ask</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fontScale="92500" lnSpcReduction="10000"/>
          </a:bodyPr>
          <a:lstStyle/>
          <a:p>
            <a:r>
              <a:rPr lang="en-US" dirty="0"/>
              <a:t>“Programs must be written for people to read, and only incidentally for machines to execute” (SICP)*</a:t>
            </a:r>
          </a:p>
          <a:p>
            <a:endParaRPr lang="en-US" dirty="0"/>
          </a:p>
          <a:p>
            <a:r>
              <a:rPr lang="en-US" b="0" i="0" dirty="0">
                <a:solidFill>
                  <a:srgbClr val="0A1120"/>
                </a:solidFill>
                <a:effectLst/>
                <a:latin typeface="Inter"/>
              </a:rPr>
              <a:t> </a:t>
            </a:r>
            <a:r>
              <a:rPr lang="en-US" b="0" i="1" dirty="0">
                <a:solidFill>
                  <a:srgbClr val="1650CC"/>
                </a:solidFill>
                <a:effectLst/>
                <a:latin typeface="Inter"/>
                <a:hlinkClick r:id="rId4"/>
              </a:rPr>
              <a:t>Structure and Interpretation of Computer Programs</a:t>
            </a:r>
            <a:r>
              <a:rPr lang="en-US" b="0" i="0" dirty="0">
                <a:solidFill>
                  <a:srgbClr val="0A1120"/>
                </a:solidFill>
                <a:effectLst/>
                <a:latin typeface="Inter"/>
              </a:rPr>
              <a:t>:</a:t>
            </a:r>
            <a:endParaRPr lang="en-US" dirty="0"/>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5"/>
          <a:stretch>
            <a:fillRect/>
          </a:stretch>
        </p:blipFill>
        <p:spPr>
          <a:xfrm>
            <a:off x="8538591" y="4888420"/>
            <a:ext cx="2562225" cy="1781175"/>
          </a:xfrm>
          <a:prstGeom prst="rect">
            <a:avLst/>
          </a:prstGeom>
        </p:spPr>
      </p:pic>
    </p:spTree>
    <p:extLst>
      <p:ext uri="{BB962C8B-B14F-4D97-AF65-F5344CB8AC3E}">
        <p14:creationId xmlns:p14="http://schemas.microsoft.com/office/powerpoint/2010/main" val="392246611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3968</TotalTime>
  <Words>1756</Words>
  <Application>Microsoft Office PowerPoint</Application>
  <PresentationFormat>Widescreen</PresentationFormat>
  <Paragraphs>157</Paragraphs>
  <Slides>43</Slides>
  <Notes>14</Notes>
  <HiddenSlides>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vt:i4>
      </vt:variant>
    </vt:vector>
  </HeadingPairs>
  <TitlesOfParts>
    <vt:vector size="58" baseType="lpstr">
      <vt:lpstr>-apple-system</vt:lpstr>
      <vt:lpstr>Arial</vt:lpstr>
      <vt:lpstr>Bodoni MT</vt:lpstr>
      <vt:lpstr>Calibri</vt:lpstr>
      <vt:lpstr>Google Sans</vt:lpstr>
      <vt:lpstr>Helvetica Neue</vt:lpstr>
      <vt:lpstr>Inter</vt:lpstr>
      <vt:lpstr>Neue Plak</vt:lpstr>
      <vt:lpstr>Open Sans Light</vt:lpstr>
      <vt:lpstr>proxima-nova</vt:lpstr>
      <vt:lpstr>Raleway</vt:lpstr>
      <vt:lpstr>Roboto Mono</vt:lpstr>
      <vt:lpstr>Source Sans Pro Light</vt:lpstr>
      <vt:lpstr>Times New Roman</vt:lpstr>
      <vt:lpstr>Office Theme</vt:lpstr>
      <vt:lpstr>Integrating visual communication and storytelling in Software Engineering</vt:lpstr>
      <vt:lpstr>Disclaimer</vt:lpstr>
      <vt:lpstr>Dunning-Kruger effect</vt:lpstr>
      <vt:lpstr>Not an expert!</vt:lpstr>
      <vt:lpstr>Attention Span</vt:lpstr>
      <vt:lpstr>Human attention</vt:lpstr>
      <vt:lpstr>Definition</vt:lpstr>
      <vt:lpstr>Show, Don’t Tell</vt:lpstr>
      <vt:lpstr>Tell, Don’t Ask</vt:lpstr>
      <vt:lpstr>PowerPoint Presentation</vt:lpstr>
      <vt:lpstr>Penguin Dataset</vt:lpstr>
      <vt:lpstr>PowerPoint Presentation</vt:lpstr>
      <vt:lpstr>Perfect MVP</vt:lpstr>
      <vt:lpstr>Definition</vt:lpstr>
      <vt:lpstr>Working Memory – Information Processing</vt:lpstr>
      <vt:lpstr>George Miller’s Magical Number of Immediate Memory </vt:lpstr>
      <vt:lpstr>PowerPoint Presentation</vt:lpstr>
      <vt:lpstr>Examples</vt:lpstr>
      <vt:lpstr>Privacy</vt:lpstr>
      <vt:lpstr>ELI5</vt:lpstr>
      <vt:lpstr>API</vt:lpstr>
      <vt:lpstr>Not this!</vt:lpstr>
      <vt:lpstr>Don’t Overwhelm the user!</vt:lpstr>
      <vt:lpstr>Colors?</vt:lpstr>
      <vt:lpstr>Manual Of Me</vt:lpstr>
      <vt:lpstr>PowerPoint Presentation</vt:lpstr>
      <vt:lpstr>PowerPoint Presentation</vt:lpstr>
      <vt:lpstr>PowerPoint Presentation</vt:lpstr>
      <vt:lpstr>Meet the team</vt:lpstr>
      <vt:lpstr>Meet the team</vt:lpstr>
      <vt:lpstr>Ideas</vt:lpstr>
      <vt:lpstr>PowerPoint Presentation</vt:lpstr>
      <vt:lpstr>PowerPoint Presentation</vt:lpstr>
      <vt:lpstr>PowerPoint Presentation</vt:lpstr>
      <vt:lpstr>Containerization (Optional)</vt:lpstr>
      <vt:lpstr>PowerPoint Presentation</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82</cp:revision>
  <dcterms:created xsi:type="dcterms:W3CDTF">2023-03-08T18:10:40Z</dcterms:created>
  <dcterms:modified xsi:type="dcterms:W3CDTF">2023-12-13T18:42:18Z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